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3"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65" autoAdjust="0"/>
  </p:normalViewPr>
  <p:slideViewPr>
    <p:cSldViewPr snapToGrid="0" showGuides="1">
      <p:cViewPr varScale="1">
        <p:scale>
          <a:sx n="59" d="100"/>
          <a:sy n="59" d="100"/>
        </p:scale>
        <p:origin x="950" y="67"/>
      </p:cViewPr>
      <p:guideLst>
        <p:guide orient="horz" pos="2160"/>
        <p:guide pos="2880"/>
      </p:guideLst>
    </p:cSldViewPr>
  </p:slideViewPr>
  <p:notesTextViewPr>
    <p:cViewPr>
      <p:scale>
        <a:sx n="1" d="1"/>
        <a:sy n="1" d="1"/>
      </p:scale>
      <p:origin x="0" y="0"/>
    </p:cViewPr>
  </p:notesTextViewPr>
  <p:notesViewPr>
    <p:cSldViewPr snapToGrid="0" showGuides="1">
      <p:cViewPr varScale="1">
        <p:scale>
          <a:sx n="62" d="100"/>
          <a:sy n="62"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21B27-E26B-4528-81C3-B0810C5C2A0D}" type="datetimeFigureOut">
              <a:rPr lang="en-US" smtClean="0"/>
              <a:t>3/11/2021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D7F65-7164-40F7-BCE3-BEFFFBFFFAFE}" type="slidenum">
              <a:rPr lang="en-US" smtClean="0"/>
              <a:t>‹#›</a:t>
            </a:fld>
            <a:endParaRPr lang="en-US"/>
          </a:p>
        </p:txBody>
      </p:sp>
    </p:spTree>
    <p:extLst>
      <p:ext uri="{BB962C8B-B14F-4D97-AF65-F5344CB8AC3E}">
        <p14:creationId xmlns:p14="http://schemas.microsoft.com/office/powerpoint/2010/main" val="361198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Last year, as we were drawing our study of </a:t>
            </a:r>
            <a:r>
              <a:rPr lang="en-US" i="1" dirty="0">
                <a:latin typeface="Gill Sans MT" panose="020B0502020104020203" pitchFamily="34" charset="0"/>
              </a:rPr>
              <a:t>Lifelong Zeal</a:t>
            </a:r>
            <a:r>
              <a:rPr lang="en-US" i="0" dirty="0">
                <a:latin typeface="Gill Sans MT" panose="020B0502020104020203" pitchFamily="34" charset="0"/>
              </a:rPr>
              <a:t> to a close, I asked what classes and sermons you felt were needed at Westlake. One parent replied, “We need lessons on how young people can be interested in God and grown in their faith.” This sermon attempts to answer that request. This is the second lesson in our “Everyday Faith” series.</a:t>
            </a:r>
          </a:p>
          <a:p>
            <a:endParaRPr lang="en-US" i="0" dirty="0">
              <a:latin typeface="Gill Sans MT" panose="020B0502020104020203" pitchFamily="34" charset="0"/>
            </a:endParaRPr>
          </a:p>
          <a:p>
            <a:r>
              <a:rPr lang="en-US" i="0" dirty="0">
                <a:latin typeface="Gill Sans MT" panose="020B0502020104020203" pitchFamily="34" charset="0"/>
              </a:rPr>
              <a:t>Children (and adults) today are being bombarded with trial and temptations that, though not “new” in a general sense, are indeed taxing on their souls. How can we hope to start and mature in a relationship with the Lord amid such difficulties? The Bible gives us the answer. By the end of this study, you will know why you need to start now, even if you are young, loving God and committing yourself to him.</a:t>
            </a:r>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1</a:t>
            </a:fld>
            <a:endParaRPr lang="en-US"/>
          </a:p>
        </p:txBody>
      </p:sp>
    </p:spTree>
    <p:extLst>
      <p:ext uri="{BB962C8B-B14F-4D97-AF65-F5344CB8AC3E}">
        <p14:creationId xmlns:p14="http://schemas.microsoft.com/office/powerpoint/2010/main" val="95424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2</a:t>
            </a:fld>
            <a:endParaRPr lang="en-US"/>
          </a:p>
        </p:txBody>
      </p:sp>
    </p:spTree>
    <p:extLst>
      <p:ext uri="{BB962C8B-B14F-4D97-AF65-F5344CB8AC3E}">
        <p14:creationId xmlns:p14="http://schemas.microsoft.com/office/powerpoint/2010/main" val="220874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3</a:t>
            </a:fld>
            <a:endParaRPr lang="en-US"/>
          </a:p>
        </p:txBody>
      </p:sp>
    </p:spTree>
    <p:extLst>
      <p:ext uri="{BB962C8B-B14F-4D97-AF65-F5344CB8AC3E}">
        <p14:creationId xmlns:p14="http://schemas.microsoft.com/office/powerpoint/2010/main" val="147023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4</a:t>
            </a:fld>
            <a:endParaRPr lang="en-US"/>
          </a:p>
        </p:txBody>
      </p:sp>
    </p:spTree>
    <p:extLst>
      <p:ext uri="{BB962C8B-B14F-4D97-AF65-F5344CB8AC3E}">
        <p14:creationId xmlns:p14="http://schemas.microsoft.com/office/powerpoint/2010/main" val="144015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5</a:t>
            </a:fld>
            <a:endParaRPr lang="en-US"/>
          </a:p>
        </p:txBody>
      </p:sp>
    </p:spTree>
    <p:extLst>
      <p:ext uri="{BB962C8B-B14F-4D97-AF65-F5344CB8AC3E}">
        <p14:creationId xmlns:p14="http://schemas.microsoft.com/office/powerpoint/2010/main" val="126824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6</a:t>
            </a:fld>
            <a:endParaRPr lang="en-US"/>
          </a:p>
        </p:txBody>
      </p:sp>
    </p:spTree>
    <p:extLst>
      <p:ext uri="{BB962C8B-B14F-4D97-AF65-F5344CB8AC3E}">
        <p14:creationId xmlns:p14="http://schemas.microsoft.com/office/powerpoint/2010/main" val="50429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408D7F65-7164-40F7-BCE3-BEFFFBFFFAFE}" type="slidenum">
              <a:rPr lang="en-US" smtClean="0"/>
              <a:t>7</a:t>
            </a:fld>
            <a:endParaRPr lang="en-US"/>
          </a:p>
        </p:txBody>
      </p:sp>
    </p:spTree>
    <p:extLst>
      <p:ext uri="{BB962C8B-B14F-4D97-AF65-F5344CB8AC3E}">
        <p14:creationId xmlns:p14="http://schemas.microsoft.com/office/powerpoint/2010/main" val="175880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DE16B9-D3B6-4762-9887-636C911EE6D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22997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E16B9-D3B6-4762-9887-636C911EE6D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352948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E16B9-D3B6-4762-9887-636C911EE6D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335668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E16B9-D3B6-4762-9887-636C911EE6D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165790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E16B9-D3B6-4762-9887-636C911EE6D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247426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DE16B9-D3B6-4762-9887-636C911EE6D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120265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E16B9-D3B6-4762-9887-636C911EE6D5}"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225373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DE16B9-D3B6-4762-9887-636C911EE6D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5760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E16B9-D3B6-4762-9887-636C911EE6D5}"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71634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E16B9-D3B6-4762-9887-636C911EE6D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161223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E16B9-D3B6-4762-9887-636C911EE6D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1180E-AB2E-40A6-A59A-D2244F53098D}" type="slidenum">
              <a:rPr lang="en-US" smtClean="0"/>
              <a:t>‹#›</a:t>
            </a:fld>
            <a:endParaRPr lang="en-US"/>
          </a:p>
        </p:txBody>
      </p:sp>
    </p:spTree>
    <p:extLst>
      <p:ext uri="{BB962C8B-B14F-4D97-AF65-F5344CB8AC3E}">
        <p14:creationId xmlns:p14="http://schemas.microsoft.com/office/powerpoint/2010/main" val="389389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E16B9-D3B6-4762-9887-636C911EE6D5}" type="datetimeFigureOut">
              <a:rPr lang="en-US" smtClean="0"/>
              <a:t>3/11/2021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1180E-AB2E-40A6-A59A-D2244F53098D}" type="slidenum">
              <a:rPr lang="en-US" smtClean="0"/>
              <a:t>‹#›</a:t>
            </a:fld>
            <a:endParaRPr lang="en-US"/>
          </a:p>
        </p:txBody>
      </p:sp>
    </p:spTree>
    <p:extLst>
      <p:ext uri="{BB962C8B-B14F-4D97-AF65-F5344CB8AC3E}">
        <p14:creationId xmlns:p14="http://schemas.microsoft.com/office/powerpoint/2010/main" val="234437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010331"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How to Grow Spiritually While</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010331"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You’re Still Young</a:t>
            </a:r>
          </a:p>
        </p:txBody>
      </p:sp>
      <p:sp>
        <p:nvSpPr>
          <p:cNvPr id="7" name="Title 1">
            <a:extLst>
              <a:ext uri="{FF2B5EF4-FFF2-40B4-BE49-F238E27FC236}">
                <a16:creationId xmlns:a16="http://schemas.microsoft.com/office/drawing/2014/main" id="{1A31A924-9058-4744-ADFA-3CA7B82DBDD4}"/>
              </a:ext>
            </a:extLst>
          </p:cNvPr>
          <p:cNvSpPr txBox="1">
            <a:spLocks/>
          </p:cNvSpPr>
          <p:nvPr/>
        </p:nvSpPr>
        <p:spPr>
          <a:xfrm>
            <a:off x="440055" y="1710802"/>
            <a:ext cx="7912357" cy="526086"/>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Bebas Neue" panose="020B0606020202050201" pitchFamily="34" charset="0"/>
              </a:rPr>
              <a:t>… and Even When You’re Not!</a:t>
            </a:r>
            <a:endParaRPr lang="en-US" sz="6600" dirty="0">
              <a:solidFill>
                <a:schemeClr val="bg1"/>
              </a:solidFill>
              <a:effectLst>
                <a:outerShdw blurRad="38100" dist="38100" dir="2700000" algn="tl">
                  <a:srgbClr val="000000">
                    <a:alpha val="43137"/>
                  </a:srgbClr>
                </a:outerShdw>
              </a:effectLst>
              <a:latin typeface="Bebas Neue" panose="020B0606020202050201" pitchFamily="34" charset="0"/>
            </a:endParaRPr>
          </a:p>
        </p:txBody>
      </p:sp>
    </p:spTree>
    <p:extLst>
      <p:ext uri="{BB962C8B-B14F-4D97-AF65-F5344CB8AC3E}">
        <p14:creationId xmlns:p14="http://schemas.microsoft.com/office/powerpoint/2010/main" val="39220144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010331"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The Age of Accountability</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459836"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Ezekiel 18:20; Romans 7:7–12; Mark 10:13–16;</a:t>
            </a:r>
          </a:p>
        </p:txBody>
      </p:sp>
      <p:sp>
        <p:nvSpPr>
          <p:cNvPr id="8" name="Title 1">
            <a:extLst>
              <a:ext uri="{FF2B5EF4-FFF2-40B4-BE49-F238E27FC236}">
                <a16:creationId xmlns:a16="http://schemas.microsoft.com/office/drawing/2014/main" id="{2E25864E-F9CF-4C93-BA07-B4798D95703D}"/>
              </a:ext>
            </a:extLst>
          </p:cNvPr>
          <p:cNvSpPr txBox="1">
            <a:spLocks/>
          </p:cNvSpPr>
          <p:nvPr/>
        </p:nvSpPr>
        <p:spPr>
          <a:xfrm>
            <a:off x="342082" y="1441902"/>
            <a:ext cx="8459836"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Deuteronomy 1:39; Isaiah 7:14–16; James 1:13–15</a:t>
            </a:r>
          </a:p>
        </p:txBody>
      </p:sp>
    </p:spTree>
    <p:extLst>
      <p:ext uri="{BB962C8B-B14F-4D97-AF65-F5344CB8AC3E}">
        <p14:creationId xmlns:p14="http://schemas.microsoft.com/office/powerpoint/2010/main" val="19466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010331"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Divine Expectations</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459836"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Ecclesiastes 11:9–12:1; Psalm 71:5–6; 119:9;</a:t>
            </a:r>
          </a:p>
        </p:txBody>
      </p:sp>
      <p:sp>
        <p:nvSpPr>
          <p:cNvPr id="8" name="Title 1">
            <a:extLst>
              <a:ext uri="{FF2B5EF4-FFF2-40B4-BE49-F238E27FC236}">
                <a16:creationId xmlns:a16="http://schemas.microsoft.com/office/drawing/2014/main" id="{2E25864E-F9CF-4C93-BA07-B4798D95703D}"/>
              </a:ext>
            </a:extLst>
          </p:cNvPr>
          <p:cNvSpPr txBox="1">
            <a:spLocks/>
          </p:cNvSpPr>
          <p:nvPr/>
        </p:nvSpPr>
        <p:spPr>
          <a:xfrm>
            <a:off x="342081" y="1441902"/>
            <a:ext cx="8546737"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Ephesians 6:1; Colossians 3:20; 1 Timothy 4:12–16;</a:t>
            </a:r>
          </a:p>
        </p:txBody>
      </p:sp>
      <p:sp>
        <p:nvSpPr>
          <p:cNvPr id="7" name="Title 1">
            <a:extLst>
              <a:ext uri="{FF2B5EF4-FFF2-40B4-BE49-F238E27FC236}">
                <a16:creationId xmlns:a16="http://schemas.microsoft.com/office/drawing/2014/main" id="{99C7FAC5-C7E6-4058-8A69-503E1C8D29B6}"/>
              </a:ext>
            </a:extLst>
          </p:cNvPr>
          <p:cNvSpPr txBox="1">
            <a:spLocks/>
          </p:cNvSpPr>
          <p:nvPr/>
        </p:nvSpPr>
        <p:spPr>
          <a:xfrm>
            <a:off x="342080" y="1888751"/>
            <a:ext cx="8546737"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2 Timothy 2:22</a:t>
            </a:r>
          </a:p>
        </p:txBody>
      </p:sp>
    </p:spTree>
    <p:extLst>
      <p:ext uri="{BB962C8B-B14F-4D97-AF65-F5344CB8AC3E}">
        <p14:creationId xmlns:p14="http://schemas.microsoft.com/office/powerpoint/2010/main" val="1099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565503"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Small Choices, Big Consequences</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459836"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Galatians 6:7–8; Proverbs 22:8; Hosea 8:7; 10:12;</a:t>
            </a:r>
          </a:p>
        </p:txBody>
      </p:sp>
      <p:sp>
        <p:nvSpPr>
          <p:cNvPr id="7" name="Title 1">
            <a:extLst>
              <a:ext uri="{FF2B5EF4-FFF2-40B4-BE49-F238E27FC236}">
                <a16:creationId xmlns:a16="http://schemas.microsoft.com/office/drawing/2014/main" id="{7112B3CD-A056-4066-A158-48C83CDC9E9B}"/>
              </a:ext>
            </a:extLst>
          </p:cNvPr>
          <p:cNvSpPr txBox="1">
            <a:spLocks/>
          </p:cNvSpPr>
          <p:nvPr/>
        </p:nvSpPr>
        <p:spPr>
          <a:xfrm>
            <a:off x="342082" y="1426911"/>
            <a:ext cx="8459836"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1 Corinthians 15:33; Romans 2:3–8</a:t>
            </a:r>
          </a:p>
        </p:txBody>
      </p:sp>
    </p:spTree>
    <p:extLst>
      <p:ext uri="{BB962C8B-B14F-4D97-AF65-F5344CB8AC3E}">
        <p14:creationId xmlns:p14="http://schemas.microsoft.com/office/powerpoint/2010/main" val="287891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565503"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A Generational Case Study</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1 Kings 16, 18–23; 2 Chronicles 28–35</a:t>
            </a:r>
          </a:p>
        </p:txBody>
      </p:sp>
      <p:sp>
        <p:nvSpPr>
          <p:cNvPr id="7" name="Title 1">
            <a:extLst>
              <a:ext uri="{FF2B5EF4-FFF2-40B4-BE49-F238E27FC236}">
                <a16:creationId xmlns:a16="http://schemas.microsoft.com/office/drawing/2014/main" id="{312FA47B-EC85-4D09-BE17-08E03B45C744}"/>
              </a:ext>
            </a:extLst>
          </p:cNvPr>
          <p:cNvSpPr txBox="1">
            <a:spLocks/>
          </p:cNvSpPr>
          <p:nvPr/>
        </p:nvSpPr>
        <p:spPr>
          <a:xfrm>
            <a:off x="342080" y="1589516"/>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20000"/>
                    <a:lumOff val="80000"/>
                  </a:schemeClr>
                </a:solidFill>
                <a:effectLst>
                  <a:outerShdw blurRad="38100" dist="38100" dir="2700000" algn="tl">
                    <a:srgbClr val="000000">
                      <a:alpha val="43137"/>
                    </a:srgbClr>
                  </a:outerShdw>
                </a:effectLst>
                <a:latin typeface="Bebas Neue" panose="020B0606020202050201" pitchFamily="34" charset="0"/>
              </a:rPr>
              <a:t>          Ahaz = 22 years old, reigned 16 years</a:t>
            </a:r>
          </a:p>
        </p:txBody>
      </p:sp>
      <p:sp>
        <p:nvSpPr>
          <p:cNvPr id="8" name="Title 1">
            <a:extLst>
              <a:ext uri="{FF2B5EF4-FFF2-40B4-BE49-F238E27FC236}">
                <a16:creationId xmlns:a16="http://schemas.microsoft.com/office/drawing/2014/main" id="{5E05194C-657D-4039-85D6-29DBD60BDABE}"/>
              </a:ext>
            </a:extLst>
          </p:cNvPr>
          <p:cNvSpPr txBox="1">
            <a:spLocks/>
          </p:cNvSpPr>
          <p:nvPr/>
        </p:nvSpPr>
        <p:spPr>
          <a:xfrm>
            <a:off x="342078" y="1966917"/>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20000"/>
                    <a:lumOff val="80000"/>
                  </a:schemeClr>
                </a:solidFill>
                <a:effectLst>
                  <a:outerShdw blurRad="38100" dist="38100" dir="2700000" algn="tl">
                    <a:srgbClr val="000000">
                      <a:alpha val="43137"/>
                    </a:srgbClr>
                  </a:outerShdw>
                </a:effectLst>
                <a:latin typeface="Bebas Neue" panose="020B0606020202050201" pitchFamily="34" charset="0"/>
              </a:rPr>
              <a:t>          Hezekiah = 23 years old, reigned 29 years</a:t>
            </a:r>
          </a:p>
        </p:txBody>
      </p:sp>
      <p:sp>
        <p:nvSpPr>
          <p:cNvPr id="9" name="Title 1">
            <a:extLst>
              <a:ext uri="{FF2B5EF4-FFF2-40B4-BE49-F238E27FC236}">
                <a16:creationId xmlns:a16="http://schemas.microsoft.com/office/drawing/2014/main" id="{A650E96A-FEB1-4E1C-8AA1-AC28C6135475}"/>
              </a:ext>
            </a:extLst>
          </p:cNvPr>
          <p:cNvSpPr txBox="1">
            <a:spLocks/>
          </p:cNvSpPr>
          <p:nvPr/>
        </p:nvSpPr>
        <p:spPr>
          <a:xfrm>
            <a:off x="342076" y="2333074"/>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20000"/>
                    <a:lumOff val="80000"/>
                  </a:schemeClr>
                </a:solidFill>
                <a:effectLst>
                  <a:outerShdw blurRad="38100" dist="38100" dir="2700000" algn="tl">
                    <a:srgbClr val="000000">
                      <a:alpha val="43137"/>
                    </a:srgbClr>
                  </a:outerShdw>
                </a:effectLst>
                <a:latin typeface="Bebas Neue" panose="020B0606020202050201" pitchFamily="34" charset="0"/>
              </a:rPr>
              <a:t>          Manasseh = 12 years old, reigned 55 years</a:t>
            </a:r>
          </a:p>
        </p:txBody>
      </p:sp>
      <p:sp>
        <p:nvSpPr>
          <p:cNvPr id="10" name="Title 1">
            <a:extLst>
              <a:ext uri="{FF2B5EF4-FFF2-40B4-BE49-F238E27FC236}">
                <a16:creationId xmlns:a16="http://schemas.microsoft.com/office/drawing/2014/main" id="{08FE4EB5-14FB-4A5F-B555-C72B76C10D9B}"/>
              </a:ext>
            </a:extLst>
          </p:cNvPr>
          <p:cNvSpPr txBox="1">
            <a:spLocks/>
          </p:cNvSpPr>
          <p:nvPr/>
        </p:nvSpPr>
        <p:spPr>
          <a:xfrm>
            <a:off x="342076" y="2708808"/>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20000"/>
                    <a:lumOff val="80000"/>
                  </a:schemeClr>
                </a:solidFill>
                <a:effectLst>
                  <a:outerShdw blurRad="38100" dist="38100" dir="2700000" algn="tl">
                    <a:srgbClr val="000000">
                      <a:alpha val="43137"/>
                    </a:srgbClr>
                  </a:outerShdw>
                </a:effectLst>
                <a:latin typeface="Bebas Neue" panose="020B0606020202050201" pitchFamily="34" charset="0"/>
              </a:rPr>
              <a:t>          Amon = 22 years old, reigned 2 years</a:t>
            </a:r>
          </a:p>
        </p:txBody>
      </p:sp>
      <p:sp>
        <p:nvSpPr>
          <p:cNvPr id="11" name="Title 1">
            <a:extLst>
              <a:ext uri="{FF2B5EF4-FFF2-40B4-BE49-F238E27FC236}">
                <a16:creationId xmlns:a16="http://schemas.microsoft.com/office/drawing/2014/main" id="{4041F236-E3F6-41B5-8754-6125E12B0D79}"/>
              </a:ext>
            </a:extLst>
          </p:cNvPr>
          <p:cNvSpPr txBox="1">
            <a:spLocks/>
          </p:cNvSpPr>
          <p:nvPr/>
        </p:nvSpPr>
        <p:spPr>
          <a:xfrm>
            <a:off x="342076" y="3084542"/>
            <a:ext cx="8010331" cy="9932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20000"/>
                    <a:lumOff val="80000"/>
                  </a:schemeClr>
                </a:solidFill>
                <a:effectLst>
                  <a:outerShdw blurRad="38100" dist="38100" dir="2700000" algn="tl">
                    <a:srgbClr val="000000">
                      <a:alpha val="43137"/>
                    </a:srgbClr>
                  </a:outerShdw>
                </a:effectLst>
                <a:latin typeface="Bebas Neue" panose="020B0606020202050201" pitchFamily="34" charset="0"/>
              </a:rPr>
              <a:t>          Josiah = 8 years old, reigned 31 years</a:t>
            </a:r>
          </a:p>
        </p:txBody>
      </p:sp>
    </p:spTree>
    <p:extLst>
      <p:ext uri="{BB962C8B-B14F-4D97-AF65-F5344CB8AC3E}">
        <p14:creationId xmlns:p14="http://schemas.microsoft.com/office/powerpoint/2010/main" val="32341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565503"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A Plan of Action</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010331"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Ecclesiastes 11:9; 12:1, 13; 1 Timothy 4:12–16;</a:t>
            </a:r>
          </a:p>
        </p:txBody>
      </p:sp>
      <p:sp>
        <p:nvSpPr>
          <p:cNvPr id="7" name="Title 1">
            <a:extLst>
              <a:ext uri="{FF2B5EF4-FFF2-40B4-BE49-F238E27FC236}">
                <a16:creationId xmlns:a16="http://schemas.microsoft.com/office/drawing/2014/main" id="{4A0F4E8B-DE4E-440B-BC98-F741683FCFE5}"/>
              </a:ext>
            </a:extLst>
          </p:cNvPr>
          <p:cNvSpPr txBox="1">
            <a:spLocks/>
          </p:cNvSpPr>
          <p:nvPr/>
        </p:nvSpPr>
        <p:spPr>
          <a:xfrm>
            <a:off x="342082" y="1426911"/>
            <a:ext cx="8010331"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Proverbs 13:20; Hebrews 10:23–25; 2 Timothy </a:t>
            </a:r>
          </a:p>
        </p:txBody>
      </p:sp>
      <p:sp>
        <p:nvSpPr>
          <p:cNvPr id="8" name="Title 1">
            <a:extLst>
              <a:ext uri="{FF2B5EF4-FFF2-40B4-BE49-F238E27FC236}">
                <a16:creationId xmlns:a16="http://schemas.microsoft.com/office/drawing/2014/main" id="{67E27FD0-6826-40D2-B8E9-AFED06F0F7A6}"/>
              </a:ext>
            </a:extLst>
          </p:cNvPr>
          <p:cNvSpPr txBox="1">
            <a:spLocks/>
          </p:cNvSpPr>
          <p:nvPr/>
        </p:nvSpPr>
        <p:spPr>
          <a:xfrm>
            <a:off x="342082" y="1858769"/>
            <a:ext cx="8010331"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effectLst>
                  <a:outerShdw blurRad="38100" dist="38100" dir="2700000" algn="tl">
                    <a:srgbClr val="000000">
                      <a:alpha val="43137"/>
                    </a:srgbClr>
                  </a:outerShdw>
                </a:effectLst>
                <a:latin typeface="Bebas Neue" panose="020B0606020202050201" pitchFamily="34" charset="0"/>
              </a:rPr>
              <a:t>1:6–8; 3:10–17; Acts 22:16</a:t>
            </a:r>
          </a:p>
        </p:txBody>
      </p:sp>
    </p:spTree>
    <p:extLst>
      <p:ext uri="{BB962C8B-B14F-4D97-AF65-F5344CB8AC3E}">
        <p14:creationId xmlns:p14="http://schemas.microsoft.com/office/powerpoint/2010/main" val="395501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way&#10;&#10;Description automatically generated">
            <a:extLst>
              <a:ext uri="{FF2B5EF4-FFF2-40B4-BE49-F238E27FC236}">
                <a16:creationId xmlns:a16="http://schemas.microsoft.com/office/drawing/2014/main" id="{E305B2E4-5547-4179-A68C-305592D941E2}"/>
              </a:ext>
            </a:extLst>
          </p:cNvPr>
          <p:cNvPicPr>
            <a:picLocks noChangeAspect="1"/>
          </p:cNvPicPr>
          <p:nvPr/>
        </p:nvPicPr>
        <p:blipFill rotWithShape="1">
          <a:blip r:embed="rId3">
            <a:extLst>
              <a:ext uri="{28A0092B-C50C-407E-A947-70E740481C1C}">
                <a14:useLocalDpi xmlns:a14="http://schemas.microsoft.com/office/drawing/2010/main" val="0"/>
              </a:ext>
            </a:extLst>
          </a:blip>
          <a:srcRect l="5625" r="5625"/>
          <a:stretch/>
        </p:blipFill>
        <p:spPr>
          <a:xfrm>
            <a:off x="1" y="0"/>
            <a:ext cx="9143999" cy="6858000"/>
          </a:xfrm>
          <a:prstGeom prst="rect">
            <a:avLst/>
          </a:prstGeom>
        </p:spPr>
      </p:pic>
      <p:sp>
        <p:nvSpPr>
          <p:cNvPr id="2" name="Title 1">
            <a:extLst>
              <a:ext uri="{FF2B5EF4-FFF2-40B4-BE49-F238E27FC236}">
                <a16:creationId xmlns:a16="http://schemas.microsoft.com/office/drawing/2014/main" id="{EF9B81C8-BA3D-4EED-9291-D899EC9AE64A}"/>
              </a:ext>
            </a:extLst>
          </p:cNvPr>
          <p:cNvSpPr>
            <a:spLocks noGrp="1"/>
          </p:cNvSpPr>
          <p:nvPr>
            <p:ph type="ctrTitle"/>
          </p:nvPr>
        </p:nvSpPr>
        <p:spPr>
          <a:xfrm>
            <a:off x="342082" y="363894"/>
            <a:ext cx="8010331" cy="2126034"/>
          </a:xfrm>
        </p:spPr>
        <p:txBody>
          <a:bodyPr anchor="t">
            <a:normAutofit/>
          </a:body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How to Grow Spiritually While</a:t>
            </a:r>
          </a:p>
        </p:txBody>
      </p:sp>
      <p:sp>
        <p:nvSpPr>
          <p:cNvPr id="3" name="Subtitle 2">
            <a:extLst>
              <a:ext uri="{FF2B5EF4-FFF2-40B4-BE49-F238E27FC236}">
                <a16:creationId xmlns:a16="http://schemas.microsoft.com/office/drawing/2014/main" id="{9CF4BEE5-307E-4F97-AB32-5E3BE1488878}"/>
              </a:ext>
            </a:extLst>
          </p:cNvPr>
          <p:cNvSpPr>
            <a:spLocks noGrp="1"/>
          </p:cNvSpPr>
          <p:nvPr>
            <p:ph type="subTitle" idx="1"/>
          </p:nvPr>
        </p:nvSpPr>
        <p:spPr>
          <a:xfrm>
            <a:off x="2113383" y="6356477"/>
            <a:ext cx="6858000" cy="454868"/>
          </a:xfrm>
        </p:spPr>
        <p:txBody>
          <a:bodyPr/>
          <a:lstStyle/>
          <a:p>
            <a:pPr algn="r"/>
            <a:r>
              <a:rPr lang="en-US" dirty="0">
                <a:solidFill>
                  <a:schemeClr val="bg1"/>
                </a:solidFill>
                <a:effectLst>
                  <a:outerShdw blurRad="38100" dist="38100" dir="2700000" algn="tl">
                    <a:srgbClr val="000000">
                      <a:alpha val="43137"/>
                    </a:srgbClr>
                  </a:outerShdw>
                </a:effectLst>
                <a:latin typeface="Bebas Neue" panose="020B0606020202050201" pitchFamily="34" charset="0"/>
              </a:rPr>
              <a:t>Everyday Faith Series – Part 2</a:t>
            </a:r>
          </a:p>
        </p:txBody>
      </p:sp>
      <p:sp>
        <p:nvSpPr>
          <p:cNvPr id="6" name="Title 1">
            <a:extLst>
              <a:ext uri="{FF2B5EF4-FFF2-40B4-BE49-F238E27FC236}">
                <a16:creationId xmlns:a16="http://schemas.microsoft.com/office/drawing/2014/main" id="{6CA326BF-2009-40B6-B14C-884A9FCFD843}"/>
              </a:ext>
            </a:extLst>
          </p:cNvPr>
          <p:cNvSpPr txBox="1">
            <a:spLocks/>
          </p:cNvSpPr>
          <p:nvPr/>
        </p:nvSpPr>
        <p:spPr>
          <a:xfrm>
            <a:off x="342082" y="995053"/>
            <a:ext cx="8010331" cy="23779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Bebas Neue" panose="020B0606020202050201" pitchFamily="34" charset="0"/>
              </a:rPr>
              <a:t>You’re Still Young</a:t>
            </a:r>
          </a:p>
        </p:txBody>
      </p:sp>
      <p:sp>
        <p:nvSpPr>
          <p:cNvPr id="7" name="Title 1">
            <a:extLst>
              <a:ext uri="{FF2B5EF4-FFF2-40B4-BE49-F238E27FC236}">
                <a16:creationId xmlns:a16="http://schemas.microsoft.com/office/drawing/2014/main" id="{1A31A924-9058-4744-ADFA-3CA7B82DBDD4}"/>
              </a:ext>
            </a:extLst>
          </p:cNvPr>
          <p:cNvSpPr txBox="1">
            <a:spLocks/>
          </p:cNvSpPr>
          <p:nvPr/>
        </p:nvSpPr>
        <p:spPr>
          <a:xfrm>
            <a:off x="440055" y="1710802"/>
            <a:ext cx="7912357" cy="526086"/>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Bebas Neue" panose="020B0606020202050201" pitchFamily="34" charset="0"/>
              </a:rPr>
              <a:t>… and Even When You’re Not!</a:t>
            </a:r>
            <a:endParaRPr lang="en-US" sz="6600" dirty="0">
              <a:solidFill>
                <a:schemeClr val="bg1"/>
              </a:solidFill>
              <a:effectLst>
                <a:outerShdw blurRad="38100" dist="38100" dir="2700000" algn="tl">
                  <a:srgbClr val="000000">
                    <a:alpha val="43137"/>
                  </a:srgbClr>
                </a:outerShdw>
              </a:effectLst>
              <a:latin typeface="Bebas Neue" panose="020B0606020202050201" pitchFamily="34" charset="0"/>
            </a:endParaRPr>
          </a:p>
        </p:txBody>
      </p:sp>
    </p:spTree>
    <p:extLst>
      <p:ext uri="{BB962C8B-B14F-4D97-AF65-F5344CB8AC3E}">
        <p14:creationId xmlns:p14="http://schemas.microsoft.com/office/powerpoint/2010/main" val="40836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398</Words>
  <Application>Microsoft Office PowerPoint</Application>
  <PresentationFormat>On-screen Show (4:3)</PresentationFormat>
  <Paragraphs>44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Bebas Neue</vt:lpstr>
      <vt:lpstr>Calibri</vt:lpstr>
      <vt:lpstr>Calibri Light</vt:lpstr>
      <vt:lpstr>Gill Sans MT</vt:lpstr>
      <vt:lpstr>Office Theme</vt:lpstr>
      <vt:lpstr>How to Grow Spiritually While</vt:lpstr>
      <vt:lpstr>The Age of Accountability</vt:lpstr>
      <vt:lpstr>Divine Expectations</vt:lpstr>
      <vt:lpstr>Small Choices, Big Consequences</vt:lpstr>
      <vt:lpstr>A Generational Case Study</vt:lpstr>
      <vt:lpstr>A Plan of Action</vt:lpstr>
      <vt:lpstr>How to Grow Spiritually While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Grow Spiritually While</dc:title>
  <dc:creator>Marshall McDaniel</dc:creator>
  <cp:lastModifiedBy>Marshall McDaniel</cp:lastModifiedBy>
  <cp:revision>10</cp:revision>
  <dcterms:created xsi:type="dcterms:W3CDTF">2021-03-11T19:37:56Z</dcterms:created>
  <dcterms:modified xsi:type="dcterms:W3CDTF">2021-03-12T00:45:06Z</dcterms:modified>
</cp:coreProperties>
</file>